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76" r:id="rId6"/>
    <p:sldId id="28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3" autoAdjust="0"/>
    <p:restoredTop sz="92209" autoAdjust="0"/>
  </p:normalViewPr>
  <p:slideViewPr>
    <p:cSldViewPr snapToGrid="0">
      <p:cViewPr varScale="1">
        <p:scale>
          <a:sx n="88" d="100"/>
          <a:sy n="88" d="100"/>
        </p:scale>
        <p:origin x="264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5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Demangeot" userId="66676498-9643-4249-9b77-448049d01714" providerId="ADAL" clId="{CDB80FA3-76A7-41CB-B86E-3C4F1AA85439}"/>
    <pc:docChg chg="delSld">
      <pc:chgData name="Christophe Demangeot" userId="66676498-9643-4249-9b77-448049d01714" providerId="ADAL" clId="{CDB80FA3-76A7-41CB-B86E-3C4F1AA85439}" dt="2018-05-13T05:57:20.213" v="0" actId="2696"/>
      <pc:docMkLst>
        <pc:docMk/>
      </pc:docMkLst>
      <pc:sldChg chg="del">
        <pc:chgData name="Christophe Demangeot" userId="66676498-9643-4249-9b77-448049d01714" providerId="ADAL" clId="{CDB80FA3-76A7-41CB-B86E-3C4F1AA85439}" dt="2018-05-13T05:57:20.213" v="0" actId="2696"/>
        <pc:sldMkLst>
          <pc:docMk/>
          <pc:sldMk cId="3533308556" sldId="28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5A349-CDA5-46B3-8B59-087C779AE9C7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04C37FA-8BA8-4E91-92EB-7A778D948DAE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Build the </a:t>
          </a:r>
          <a:r>
            <a:rPr lang="en-US" sz="1600" b="1" dirty="0">
              <a:solidFill>
                <a:schemeClr val="bg1"/>
              </a:solidFill>
              <a:effectLst/>
            </a:rPr>
            <a:t>Blockchain</a:t>
          </a:r>
          <a:r>
            <a:rPr lang="en-US" sz="1600" dirty="0">
              <a:solidFill>
                <a:schemeClr val="bg1"/>
              </a:solidFill>
            </a:rPr>
            <a:t> Strategy</a:t>
          </a:r>
        </a:p>
      </dgm:t>
    </dgm:pt>
    <dgm:pt modelId="{AA636BE0-488E-416B-A91C-36A6D1C448C2}" type="parTrans" cxnId="{9725D7E6-CF2E-4FAD-A0A1-2986715BCF8F}">
      <dgm:prSet/>
      <dgm:spPr/>
      <dgm:t>
        <a:bodyPr/>
        <a:lstStyle/>
        <a:p>
          <a:endParaRPr lang="en-US"/>
        </a:p>
      </dgm:t>
    </dgm:pt>
    <dgm:pt modelId="{EC5B4624-E00E-445C-BFA5-CB845692EF67}" type="sibTrans" cxnId="{9725D7E6-CF2E-4FAD-A0A1-2986715BCF8F}">
      <dgm:prSet/>
      <dgm:spPr/>
      <dgm:t>
        <a:bodyPr/>
        <a:lstStyle/>
        <a:p>
          <a:endParaRPr lang="en-US"/>
        </a:p>
      </dgm:t>
    </dgm:pt>
    <dgm:pt modelId="{098D7B59-F0A1-46A3-8734-5AAE3F16624E}" type="pres">
      <dgm:prSet presAssocID="{3295A349-CDA5-46B3-8B59-087C779AE9C7}" presName="Name0" presStyleCnt="0">
        <dgm:presLayoutVars>
          <dgm:dir/>
          <dgm:animLvl val="lvl"/>
          <dgm:resizeHandles val="exact"/>
        </dgm:presLayoutVars>
      </dgm:prSet>
      <dgm:spPr/>
    </dgm:pt>
    <dgm:pt modelId="{57AF0E27-82FC-4C11-9EE6-1E0866DDDD19}" type="pres">
      <dgm:prSet presAssocID="{F04C37FA-8BA8-4E91-92EB-7A778D948DAE}" presName="parTxOnly" presStyleLbl="node1" presStyleIdx="0" presStyleCnt="1" custLinFactNeighborY="-1048">
        <dgm:presLayoutVars>
          <dgm:chMax val="0"/>
          <dgm:chPref val="0"/>
          <dgm:bulletEnabled val="1"/>
        </dgm:presLayoutVars>
      </dgm:prSet>
      <dgm:spPr/>
    </dgm:pt>
  </dgm:ptLst>
  <dgm:cxnLst>
    <dgm:cxn modelId="{DE0EB04B-3B0D-4593-B11C-DAD714E42FFA}" type="presOf" srcId="{3295A349-CDA5-46B3-8B59-087C779AE9C7}" destId="{098D7B59-F0A1-46A3-8734-5AAE3F16624E}" srcOrd="0" destOrd="0" presId="urn:microsoft.com/office/officeart/2005/8/layout/chevron1"/>
    <dgm:cxn modelId="{C6FB75CC-EDC4-4061-AFEA-0FCA319001C7}" type="presOf" srcId="{F04C37FA-8BA8-4E91-92EB-7A778D948DAE}" destId="{57AF0E27-82FC-4C11-9EE6-1E0866DDDD19}" srcOrd="0" destOrd="0" presId="urn:microsoft.com/office/officeart/2005/8/layout/chevron1"/>
    <dgm:cxn modelId="{9725D7E6-CF2E-4FAD-A0A1-2986715BCF8F}" srcId="{3295A349-CDA5-46B3-8B59-087C779AE9C7}" destId="{F04C37FA-8BA8-4E91-92EB-7A778D948DAE}" srcOrd="0" destOrd="0" parTransId="{AA636BE0-488E-416B-A91C-36A6D1C448C2}" sibTransId="{EC5B4624-E00E-445C-BFA5-CB845692EF67}"/>
    <dgm:cxn modelId="{56BB4148-32BD-4692-AAAE-29B28FE65277}" type="presParOf" srcId="{098D7B59-F0A1-46A3-8734-5AAE3F16624E}" destId="{57AF0E27-82FC-4C11-9EE6-1E0866DDDD1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0E27-82FC-4C11-9EE6-1E0866DDDD19}">
      <dsp:nvSpPr>
        <dsp:cNvPr id="0" name=""/>
        <dsp:cNvSpPr/>
      </dsp:nvSpPr>
      <dsp:spPr>
        <a:xfrm>
          <a:off x="5479" y="0"/>
          <a:ext cx="11210938" cy="522513"/>
        </a:xfrm>
        <a:prstGeom prst="chevron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Build the </a:t>
          </a:r>
          <a:r>
            <a:rPr lang="en-US" sz="1600" b="1" kern="1200" dirty="0">
              <a:solidFill>
                <a:schemeClr val="bg1"/>
              </a:solidFill>
              <a:effectLst/>
            </a:rPr>
            <a:t>Blockchain</a:t>
          </a:r>
          <a:r>
            <a:rPr lang="en-US" sz="1600" kern="1200" dirty="0">
              <a:solidFill>
                <a:schemeClr val="bg1"/>
              </a:solidFill>
            </a:rPr>
            <a:t> Strategy</a:t>
          </a:r>
        </a:p>
      </dsp:txBody>
      <dsp:txXfrm>
        <a:off x="266736" y="0"/>
        <a:ext cx="10688425" cy="522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0F4F6-7B85-4FE0-A751-0EE1E448E325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929C4-BE2A-4D40-A38C-46986D7406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51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9858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716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827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031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552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62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970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2760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35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497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29C4-BE2A-4D40-A38C-46986D74061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051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08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410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280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641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32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45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422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405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429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40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459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2CDE-4AAA-4160-AFE1-2432E20F71F4}" type="datetimeFigureOut">
              <a:rPr lang="en-AU" smtClean="0"/>
              <a:t>20/07/2018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0494-167C-4D01-9C03-B7C430D79E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5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8xtN6Dw8kw" TargetMode="External"/><Relationship Id="rId13" Type="http://schemas.openxmlformats.org/officeDocument/2006/relationships/hyperlink" Target="https://www.youtube.com/channel/UCh-0T48JrvvmKDX41aWB_Vg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6WG7D47tGb0" TargetMode="External"/><Relationship Id="rId12" Type="http://schemas.openxmlformats.org/officeDocument/2006/relationships/hyperlink" Target="https://medium.com/@ConsenSys/a-101-noob-intro-to-programming-smart-contracts-on-ethereum-695d15c1dab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Nhpm9NMVXs" TargetMode="External"/><Relationship Id="rId11" Type="http://schemas.openxmlformats.org/officeDocument/2006/relationships/hyperlink" Target="https://davidburela.wordpress.com/2016/11/18/how-to-install-truffle-testrpc-on-windows-for-blockchain-development/" TargetMode="External"/><Relationship Id="rId5" Type="http://schemas.openxmlformats.org/officeDocument/2006/relationships/hyperlink" Target="https://www.youtube.com/watch?v=lD9KAnkZUjU" TargetMode="External"/><Relationship Id="rId10" Type="http://schemas.openxmlformats.org/officeDocument/2006/relationships/hyperlink" Target="https://www.youtube.com/watch?v=U_LK0t_qaPo" TargetMode="External"/><Relationship Id="rId4" Type="http://schemas.openxmlformats.org/officeDocument/2006/relationships/hyperlink" Target="https://bitcoin.org/bitcoin.pdf" TargetMode="External"/><Relationship Id="rId9" Type="http://schemas.openxmlformats.org/officeDocument/2006/relationships/hyperlink" Target="https://www.youtube.com/watch?v=_160oMzblY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4179" y="1732249"/>
            <a:ext cx="990868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Introduction to </a:t>
            </a:r>
            <a:r>
              <a:rPr lang="en-AU" sz="4400" b="1" dirty="0" err="1">
                <a:solidFill>
                  <a:schemeClr val="accent4"/>
                </a:solidFill>
              </a:rPr>
              <a:t>blockchain</a:t>
            </a:r>
            <a:endParaRPr lang="en-AU" sz="4400" b="1" dirty="0">
              <a:solidFill>
                <a:schemeClr val="accent4"/>
              </a:solidFill>
            </a:endParaRPr>
          </a:p>
          <a:p>
            <a:r>
              <a:rPr lang="en-AU" sz="2800" dirty="0">
                <a:solidFill>
                  <a:schemeClr val="accent1"/>
                </a:solidFill>
              </a:rPr>
              <a:t>Distributed Ledger Technology</a:t>
            </a:r>
          </a:p>
          <a:p>
            <a:r>
              <a:rPr lang="en-AU" sz="2800" dirty="0">
                <a:solidFill>
                  <a:schemeClr val="bg1"/>
                </a:solidFill>
              </a:rPr>
              <a:t>Concepts and Opportunities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>
                <a:solidFill>
                  <a:schemeClr val="bg1"/>
                </a:solidFill>
              </a:rPr>
              <a:t>Christophe Demangeot</a:t>
            </a:r>
          </a:p>
          <a:p>
            <a:r>
              <a:rPr lang="en-AU" i="1" dirty="0">
                <a:solidFill>
                  <a:schemeClr val="accent1"/>
                </a:solidFill>
              </a:rPr>
              <a:t>Technology Consultant</a:t>
            </a:r>
          </a:p>
          <a:p>
            <a:r>
              <a:rPr lang="en-AU" i="1" dirty="0">
                <a:solidFill>
                  <a:schemeClr val="accent1"/>
                </a:solidFill>
              </a:rPr>
              <a:t>Blockchain Evangelist </a:t>
            </a:r>
          </a:p>
          <a:p>
            <a:r>
              <a:rPr lang="en-AU" i="1" dirty="0">
                <a:solidFill>
                  <a:schemeClr val="accent1"/>
                </a:solidFill>
              </a:rPr>
              <a:t>Chained by Design Founder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E6ED2-5B52-4764-AFCE-AB643EFB697B}"/>
              </a:ext>
            </a:extLst>
          </p:cNvPr>
          <p:cNvSpPr/>
          <p:nvPr/>
        </p:nvSpPr>
        <p:spPr>
          <a:xfrm>
            <a:off x="0" y="0"/>
            <a:ext cx="65185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117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4294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Any </a:t>
            </a:r>
            <a:r>
              <a:rPr lang="en-AU" sz="4400" b="1" dirty="0">
                <a:solidFill>
                  <a:schemeClr val="accent4"/>
                </a:solidFill>
              </a:rPr>
              <a:t>questions</a:t>
            </a:r>
            <a:r>
              <a:rPr lang="en-AU" sz="4400" dirty="0">
                <a:solidFill>
                  <a:schemeClr val="accent4"/>
                </a:solidFill>
              </a:rPr>
              <a:t>?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D78151-A7D2-438A-BFAC-6AF7E7455927}"/>
              </a:ext>
            </a:extLst>
          </p:cNvPr>
          <p:cNvSpPr txBox="1">
            <a:spLocks/>
          </p:cNvSpPr>
          <p:nvPr/>
        </p:nvSpPr>
        <p:spPr>
          <a:xfrm>
            <a:off x="774179" y="1087541"/>
            <a:ext cx="11339358" cy="194841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AU" altLang="en-US" sz="1600" kern="0" dirty="0">
                <a:solidFill>
                  <a:schemeClr val="bg1"/>
                </a:solidFill>
              </a:rPr>
              <a:t>According to a recent </a:t>
            </a:r>
            <a:r>
              <a:rPr lang="en-AU" altLang="en-US" sz="1600" kern="0" dirty="0">
                <a:solidFill>
                  <a:schemeClr val="accent1"/>
                </a:solidFill>
              </a:rPr>
              <a:t>survey</a:t>
            </a:r>
            <a:r>
              <a:rPr lang="en-AU" altLang="en-US" sz="1600" kern="0" dirty="0">
                <a:solidFill>
                  <a:schemeClr val="bg1"/>
                </a:solidFill>
              </a:rPr>
              <a:t> conducted by </a:t>
            </a:r>
            <a:r>
              <a:rPr lang="en-AU" altLang="en-US" sz="1600" kern="0" dirty="0">
                <a:solidFill>
                  <a:schemeClr val="accent1"/>
                </a:solidFill>
              </a:rPr>
              <a:t>IBM</a:t>
            </a:r>
            <a:r>
              <a:rPr lang="en-AU" altLang="en-US" sz="1600" kern="0" dirty="0">
                <a:solidFill>
                  <a:schemeClr val="bg1"/>
                </a:solidFill>
              </a:rPr>
              <a:t> and the </a:t>
            </a:r>
            <a:r>
              <a:rPr lang="en-AU" altLang="en-US" sz="1600" kern="0" dirty="0">
                <a:solidFill>
                  <a:schemeClr val="accent1"/>
                </a:solidFill>
              </a:rPr>
              <a:t>Economic Intelligence Unit</a:t>
            </a:r>
            <a:r>
              <a:rPr lang="en-AU" altLang="en-US" sz="1600" kern="0" dirty="0">
                <a:solidFill>
                  <a:schemeClr val="bg1"/>
                </a:solidFill>
              </a:rPr>
              <a:t>, government interest in </a:t>
            </a:r>
            <a:r>
              <a:rPr lang="en-AU" altLang="en-US" sz="1600" b="1" kern="0" dirty="0">
                <a:solidFill>
                  <a:schemeClr val="accent4"/>
                </a:solidFill>
              </a:rPr>
              <a:t>blockchain</a:t>
            </a:r>
            <a:r>
              <a:rPr lang="en-AU" altLang="en-US" sz="1600" kern="0" dirty="0">
                <a:solidFill>
                  <a:schemeClr val="bg1"/>
                </a:solidFill>
              </a:rPr>
              <a:t> is high: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en-US" sz="1600" kern="0" dirty="0">
                <a:solidFill>
                  <a:schemeClr val="accent1"/>
                </a:solidFill>
              </a:rPr>
              <a:t>9 in 10 government organizations </a:t>
            </a:r>
            <a:r>
              <a:rPr lang="en-AU" altLang="en-US" sz="1600" kern="0" dirty="0">
                <a:solidFill>
                  <a:schemeClr val="bg1"/>
                </a:solidFill>
              </a:rPr>
              <a:t>plan to invest in </a:t>
            </a:r>
            <a:r>
              <a:rPr lang="en-AU" altLang="en-US" sz="1600" b="1" kern="0" dirty="0">
                <a:solidFill>
                  <a:schemeClr val="accent4"/>
                </a:solidFill>
              </a:rPr>
              <a:t>blockchain</a:t>
            </a:r>
            <a:r>
              <a:rPr lang="en-AU" altLang="en-US" sz="1600" kern="0" dirty="0">
                <a:solidFill>
                  <a:schemeClr val="bg1"/>
                </a:solidFill>
              </a:rPr>
              <a:t> for use in financial transaction management, asset management, contract management and regulatory compliance by 2018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en-US" sz="1600" kern="0" dirty="0">
                <a:solidFill>
                  <a:schemeClr val="accent1"/>
                </a:solidFill>
              </a:rPr>
              <a:t>7 in 10 government executives </a:t>
            </a:r>
            <a:r>
              <a:rPr lang="en-AU" altLang="en-US" sz="1600" kern="0" dirty="0">
                <a:solidFill>
                  <a:schemeClr val="bg1"/>
                </a:solidFill>
              </a:rPr>
              <a:t>predict </a:t>
            </a:r>
            <a:r>
              <a:rPr lang="en-AU" altLang="en-US" sz="1600" b="1" kern="0" dirty="0">
                <a:solidFill>
                  <a:schemeClr val="accent4"/>
                </a:solidFill>
              </a:rPr>
              <a:t>blockchain</a:t>
            </a:r>
            <a:r>
              <a:rPr lang="en-AU" altLang="en-US" sz="1600" kern="0" dirty="0">
                <a:solidFill>
                  <a:schemeClr val="bg1"/>
                </a:solidFill>
              </a:rPr>
              <a:t> will significantly disrupt the area of contract management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en-US" sz="1600" kern="0" dirty="0">
                <a:solidFill>
                  <a:schemeClr val="accent1"/>
                </a:solidFill>
              </a:rPr>
              <a:t>14 percent of government organizations </a:t>
            </a:r>
            <a:r>
              <a:rPr lang="en-AU" altLang="en-US" sz="1600" kern="0" dirty="0">
                <a:solidFill>
                  <a:schemeClr val="bg1"/>
                </a:solidFill>
              </a:rPr>
              <a:t>expect to have </a:t>
            </a:r>
            <a:r>
              <a:rPr lang="en-AU" altLang="en-US" sz="1600" b="1" kern="0" dirty="0">
                <a:solidFill>
                  <a:schemeClr val="accent4"/>
                </a:solidFill>
              </a:rPr>
              <a:t>blockchains</a:t>
            </a:r>
            <a:r>
              <a:rPr lang="en-AU" altLang="en-US" sz="1600" kern="0" dirty="0">
                <a:solidFill>
                  <a:schemeClr val="bg1"/>
                </a:solidFill>
              </a:rPr>
              <a:t> in production and at scale in </a:t>
            </a:r>
            <a:r>
              <a:rPr lang="en-AU" altLang="en-US" sz="1600" kern="0" dirty="0">
                <a:solidFill>
                  <a:schemeClr val="accent4"/>
                </a:solidFill>
              </a:rPr>
              <a:t>2017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9596" y="5709805"/>
            <a:ext cx="5392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</a:rPr>
              <a:t>Contact</a:t>
            </a:r>
            <a:r>
              <a:rPr lang="en-AU" sz="2000" dirty="0">
                <a:solidFill>
                  <a:schemeClr val="bg2"/>
                </a:solidFill>
              </a:rPr>
              <a:t>: </a:t>
            </a:r>
            <a:r>
              <a:rPr lang="en-AU" sz="2000" dirty="0" err="1">
                <a:solidFill>
                  <a:schemeClr val="accent1"/>
                </a:solidFill>
              </a:rPr>
              <a:t>christophe@chainedbydesign.digital</a:t>
            </a:r>
            <a:endParaRPr lang="en-AU" sz="2000" dirty="0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F2484C-3E62-4FEE-9597-DF1D283FBA72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86126-3CC1-41BC-98A7-DDF0B90684EF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5760C-69CC-4A88-B282-C3BF2FB87B94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653143" y="6223503"/>
            <a:ext cx="11547171" cy="17640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3228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accent4"/>
                </a:solidFill>
              </a:rPr>
              <a:t>References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446" y="1085187"/>
            <a:ext cx="1160945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  <a:hlinkClick r:id="rId4"/>
              </a:rPr>
              <a:t>White Paper: Bitcoin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  <a:hlinkClick r:id="rId5"/>
              </a:rPr>
              <a:t>Overview: IBM Think Academy: </a:t>
            </a:r>
            <a:r>
              <a:rPr lang="en-AU" altLang="en-US" sz="2400" dirty="0" err="1">
                <a:solidFill>
                  <a:schemeClr val="bg1"/>
                </a:solidFill>
                <a:hlinkClick r:id="rId5"/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  <a:hlinkClick r:id="rId5"/>
              </a:rPr>
              <a:t>, How it works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  <a:hlinkClick r:id="rId6"/>
              </a:rPr>
              <a:t>Overview: Understanding </a:t>
            </a:r>
            <a:r>
              <a:rPr lang="en-AU" altLang="en-US" sz="2400" dirty="0" err="1">
                <a:solidFill>
                  <a:schemeClr val="bg1"/>
                </a:solidFill>
                <a:hlinkClick r:id="rId6"/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  <a:hlinkClick r:id="rId6"/>
              </a:rPr>
              <a:t> – Westpac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  <a:hlinkClick r:id="rId7"/>
              </a:rPr>
              <a:t>Overview: What is </a:t>
            </a:r>
            <a:r>
              <a:rPr lang="en-AU" altLang="en-US" sz="2400" dirty="0" err="1">
                <a:solidFill>
                  <a:schemeClr val="bg1"/>
                </a:solidFill>
                <a:hlinkClick r:id="rId7"/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  <a:hlinkClick r:id="rId7"/>
              </a:rPr>
              <a:t>?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  <a:hlinkClick r:id="rId8"/>
              </a:rPr>
              <a:t>7 Ways </a:t>
            </a:r>
            <a:r>
              <a:rPr lang="en-AU" altLang="en-US" sz="2400" dirty="0" err="1">
                <a:solidFill>
                  <a:schemeClr val="bg1"/>
                </a:solidFill>
                <a:hlinkClick r:id="rId8"/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  <a:hlinkClick r:id="rId8"/>
              </a:rPr>
              <a:t> Can Stop Climate Change &amp; Save The Environment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hlinkClick r:id="rId9"/>
              </a:rPr>
              <a:t>Technical Overview: </a:t>
            </a:r>
            <a:r>
              <a:rPr lang="en-AU" sz="2400" dirty="0" err="1">
                <a:solidFill>
                  <a:schemeClr val="bg1"/>
                </a:solidFill>
                <a:hlinkClick r:id="rId9"/>
              </a:rPr>
              <a:t>Blockchain</a:t>
            </a:r>
            <a:r>
              <a:rPr lang="en-AU" sz="2400" dirty="0">
                <a:solidFill>
                  <a:schemeClr val="bg1"/>
                </a:solidFill>
                <a:hlinkClick r:id="rId9"/>
              </a:rPr>
              <a:t> 101 - A Visual Demo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400" dirty="0" err="1">
                <a:solidFill>
                  <a:schemeClr val="bg1"/>
                </a:solidFill>
                <a:hlinkClick r:id="rId10"/>
              </a:rPr>
              <a:t>Ethererum</a:t>
            </a:r>
            <a:r>
              <a:rPr lang="en-AU" sz="2400" dirty="0">
                <a:solidFill>
                  <a:schemeClr val="bg1"/>
                </a:solidFill>
                <a:hlinkClick r:id="rId10"/>
              </a:rPr>
              <a:t>: DEVCON1: </a:t>
            </a:r>
            <a:r>
              <a:rPr lang="en-AU" sz="2400" dirty="0" err="1">
                <a:solidFill>
                  <a:schemeClr val="bg1"/>
                </a:solidFill>
                <a:hlinkClick r:id="rId10"/>
              </a:rPr>
              <a:t>Ethereum</a:t>
            </a:r>
            <a:r>
              <a:rPr lang="en-AU" sz="2400" dirty="0">
                <a:solidFill>
                  <a:schemeClr val="bg1"/>
                </a:solidFill>
                <a:hlinkClick r:id="rId10"/>
              </a:rPr>
              <a:t> for Dummies - </a:t>
            </a:r>
            <a:r>
              <a:rPr lang="en-AU" sz="2400" dirty="0" err="1">
                <a:solidFill>
                  <a:schemeClr val="bg1"/>
                </a:solidFill>
                <a:hlinkClick r:id="rId10"/>
              </a:rPr>
              <a:t>Dr.</a:t>
            </a:r>
            <a:r>
              <a:rPr lang="en-AU" sz="2400" dirty="0">
                <a:solidFill>
                  <a:schemeClr val="bg1"/>
                </a:solidFill>
                <a:hlinkClick r:id="rId10"/>
              </a:rPr>
              <a:t> Gavin Wood</a:t>
            </a:r>
            <a:endParaRPr lang="en-AU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hlinkClick r:id="rId11"/>
              </a:rPr>
              <a:t>Development: </a:t>
            </a:r>
            <a:r>
              <a:rPr lang="en-AU" sz="2400" dirty="0" err="1">
                <a:solidFill>
                  <a:schemeClr val="bg1"/>
                </a:solidFill>
                <a:hlinkClick r:id="rId11"/>
              </a:rPr>
              <a:t>Ethererum</a:t>
            </a:r>
            <a:r>
              <a:rPr lang="en-AU" sz="2400" dirty="0">
                <a:solidFill>
                  <a:schemeClr val="bg1"/>
                </a:solidFill>
                <a:hlinkClick r:id="rId11"/>
              </a:rPr>
              <a:t> for Windows set up</a:t>
            </a:r>
            <a:endParaRPr lang="en-AU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hlinkClick r:id="rId12"/>
              </a:rPr>
              <a:t>Development: 101 Smart Contract with </a:t>
            </a:r>
            <a:r>
              <a:rPr lang="en-AU" sz="2400" dirty="0" err="1">
                <a:solidFill>
                  <a:schemeClr val="bg1"/>
                </a:solidFill>
                <a:hlinkClick r:id="rId12"/>
              </a:rPr>
              <a:t>Ethereum</a:t>
            </a:r>
            <a:endParaRPr lang="en-AU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hlinkClick r:id="rId13"/>
              </a:rPr>
              <a:t>YouTube: Best </a:t>
            </a:r>
            <a:r>
              <a:rPr lang="en-AU" sz="2400" dirty="0" err="1">
                <a:solidFill>
                  <a:schemeClr val="bg1"/>
                </a:solidFill>
                <a:hlinkClick r:id="rId13"/>
              </a:rPr>
              <a:t>blockchain</a:t>
            </a:r>
            <a:r>
              <a:rPr lang="en-AU" sz="2400" dirty="0">
                <a:solidFill>
                  <a:schemeClr val="bg1"/>
                </a:solidFill>
                <a:hlinkClick r:id="rId13"/>
              </a:rPr>
              <a:t> videos with </a:t>
            </a:r>
            <a:r>
              <a:rPr lang="en-AU" sz="2400" dirty="0" err="1">
                <a:solidFill>
                  <a:schemeClr val="bg1"/>
                </a:solidFill>
                <a:hlinkClick r:id="rId13"/>
              </a:rPr>
              <a:t>EpiCenter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12C843-BD92-487A-936E-891A855D607F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3D691-EF7F-4C0E-B287-AD20F600A9A5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0F4FB-9E2B-4669-9D5D-748570226681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5646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About </a:t>
            </a:r>
            <a:r>
              <a:rPr lang="en-AU" sz="4400" b="1" dirty="0">
                <a:solidFill>
                  <a:schemeClr val="accent1"/>
                </a:solidFill>
              </a:rPr>
              <a:t>Trust</a:t>
            </a:r>
            <a:r>
              <a:rPr lang="en-AU" sz="4400" dirty="0">
                <a:solidFill>
                  <a:schemeClr val="accent4"/>
                </a:solidFill>
              </a:rPr>
              <a:t> </a:t>
            </a:r>
            <a:r>
              <a:rPr lang="en-AU" sz="4400" dirty="0">
                <a:solidFill>
                  <a:schemeClr val="bg1"/>
                </a:solidFill>
              </a:rPr>
              <a:t>and </a:t>
            </a:r>
            <a:r>
              <a:rPr lang="en-AU" sz="4400" b="1" dirty="0">
                <a:solidFill>
                  <a:schemeClr val="accent4"/>
                </a:solidFill>
              </a:rPr>
              <a:t>Risk</a:t>
            </a:r>
          </a:p>
        </p:txBody>
      </p:sp>
      <p:sp>
        <p:nvSpPr>
          <p:cNvPr id="2" name="Rectangle 1"/>
          <p:cNvSpPr/>
          <p:nvPr/>
        </p:nvSpPr>
        <p:spPr>
          <a:xfrm>
            <a:off x="761446" y="1085187"/>
            <a:ext cx="1089941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Our </a:t>
            </a:r>
            <a:r>
              <a:rPr lang="en-AU" altLang="en-US" sz="2400" b="1" dirty="0">
                <a:solidFill>
                  <a:schemeClr val="accent4"/>
                </a:solidFill>
              </a:rPr>
              <a:t>trust values</a:t>
            </a:r>
            <a:r>
              <a:rPr lang="en-AU" altLang="en-US" sz="2400" dirty="0">
                <a:solidFill>
                  <a:schemeClr val="accent4"/>
                </a:solidFill>
              </a:rPr>
              <a:t> </a:t>
            </a:r>
            <a:r>
              <a:rPr lang="en-AU" altLang="en-US" sz="2400" dirty="0">
                <a:solidFill>
                  <a:schemeClr val="bg1"/>
                </a:solidFill>
              </a:rPr>
              <a:t>have changed: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Government</a:t>
            </a:r>
            <a:r>
              <a:rPr lang="en-AU" altLang="en-US" sz="2400" dirty="0">
                <a:solidFill>
                  <a:schemeClr val="bg1"/>
                </a:solidFill>
              </a:rPr>
              <a:t> and </a:t>
            </a:r>
            <a:r>
              <a:rPr lang="en-AU" altLang="en-US" sz="2400" dirty="0">
                <a:solidFill>
                  <a:schemeClr val="accent1"/>
                </a:solidFill>
              </a:rPr>
              <a:t>Financial Institutions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Technology</a:t>
            </a:r>
            <a:r>
              <a:rPr lang="en-AU" altLang="en-US" sz="2400" dirty="0">
                <a:solidFill>
                  <a:schemeClr val="bg1"/>
                </a:solidFill>
              </a:rPr>
              <a:t> - The internet, our data, our identity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Our interactions with </a:t>
            </a:r>
            <a:r>
              <a:rPr lang="en-AU" altLang="en-US" sz="2400" dirty="0">
                <a:solidFill>
                  <a:schemeClr val="accent1"/>
                </a:solidFill>
              </a:rPr>
              <a:t>strangers</a:t>
            </a:r>
            <a:r>
              <a:rPr lang="en-AU" altLang="en-US" sz="2400" dirty="0">
                <a:solidFill>
                  <a:schemeClr val="bg1"/>
                </a:solidFill>
              </a:rPr>
              <a:t> (</a:t>
            </a:r>
            <a:r>
              <a:rPr lang="en-AU" altLang="en-US" sz="2400" dirty="0" err="1">
                <a:solidFill>
                  <a:schemeClr val="bg1"/>
                </a:solidFill>
              </a:rPr>
              <a:t>AirBnb</a:t>
            </a:r>
            <a:r>
              <a:rPr lang="en-AU" altLang="en-US" sz="2400" dirty="0">
                <a:solidFill>
                  <a:schemeClr val="bg1"/>
                </a:solidFill>
              </a:rPr>
              <a:t>, Uber)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Lack of </a:t>
            </a:r>
            <a:r>
              <a:rPr lang="en-AU" altLang="en-US" sz="2400" b="1" dirty="0">
                <a:solidFill>
                  <a:schemeClr val="accent1"/>
                </a:solidFill>
              </a:rPr>
              <a:t>trust</a:t>
            </a:r>
            <a:r>
              <a:rPr lang="en-AU" altLang="en-US" sz="2400" dirty="0">
                <a:solidFill>
                  <a:schemeClr val="bg1"/>
                </a:solidFill>
              </a:rPr>
              <a:t> leads to </a:t>
            </a:r>
            <a:r>
              <a:rPr lang="en-AU" altLang="en-US" sz="2400" b="1" dirty="0">
                <a:solidFill>
                  <a:schemeClr val="accent4"/>
                </a:solidFill>
              </a:rPr>
              <a:t>risk</a:t>
            </a:r>
            <a:r>
              <a:rPr lang="en-AU" altLang="en-US" sz="2400" dirty="0">
                <a:solidFill>
                  <a:schemeClr val="bg1"/>
                </a:solidFill>
              </a:rPr>
              <a:t> based evaluations: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Is </a:t>
            </a:r>
            <a:r>
              <a:rPr lang="en-AU" altLang="en-US" sz="2400" dirty="0">
                <a:solidFill>
                  <a:schemeClr val="accent1"/>
                </a:solidFill>
              </a:rPr>
              <a:t>my</a:t>
            </a:r>
            <a:r>
              <a:rPr lang="en-AU" altLang="en-US" sz="2400" dirty="0">
                <a:solidFill>
                  <a:schemeClr val="bg1"/>
                </a:solidFill>
              </a:rPr>
              <a:t> </a:t>
            </a:r>
            <a:r>
              <a:rPr lang="en-AU" altLang="en-US" sz="2400" dirty="0">
                <a:solidFill>
                  <a:schemeClr val="accent1"/>
                </a:solidFill>
              </a:rPr>
              <a:t>data</a:t>
            </a:r>
            <a:r>
              <a:rPr lang="en-AU" altLang="en-US" sz="2400" dirty="0">
                <a:solidFill>
                  <a:schemeClr val="bg1"/>
                </a:solidFill>
              </a:rPr>
              <a:t> safe, secure, reliable, timely and accurate?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Where is </a:t>
            </a:r>
            <a:r>
              <a:rPr lang="en-AU" altLang="en-US" sz="2400" dirty="0">
                <a:solidFill>
                  <a:schemeClr val="accent1"/>
                </a:solidFill>
              </a:rPr>
              <a:t>my</a:t>
            </a:r>
            <a:r>
              <a:rPr lang="en-AU" altLang="en-US" sz="2400" dirty="0">
                <a:solidFill>
                  <a:schemeClr val="bg1"/>
                </a:solidFill>
              </a:rPr>
              <a:t> </a:t>
            </a:r>
            <a:r>
              <a:rPr lang="en-AU" altLang="en-US" sz="2400" dirty="0">
                <a:solidFill>
                  <a:schemeClr val="accent1"/>
                </a:solidFill>
              </a:rPr>
              <a:t>identity</a:t>
            </a:r>
            <a:r>
              <a:rPr lang="en-AU" altLang="en-US" sz="2400" dirty="0">
                <a:solidFill>
                  <a:schemeClr val="bg1"/>
                </a:solidFill>
              </a:rPr>
              <a:t> stored? How is it being used? Who can access it?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Which 3</a:t>
            </a:r>
            <a:r>
              <a:rPr lang="en-AU" altLang="en-US" sz="2400" baseline="30000" dirty="0">
                <a:solidFill>
                  <a:schemeClr val="bg1"/>
                </a:solidFill>
              </a:rPr>
              <a:t>rd</a:t>
            </a:r>
            <a:r>
              <a:rPr lang="en-AU" altLang="en-US" sz="2400" dirty="0">
                <a:solidFill>
                  <a:schemeClr val="bg1"/>
                </a:solidFill>
              </a:rPr>
              <a:t> party can I use to ensure </a:t>
            </a:r>
            <a:r>
              <a:rPr lang="en-AU" altLang="en-US" sz="2400" dirty="0">
                <a:solidFill>
                  <a:schemeClr val="accent1"/>
                </a:solidFill>
              </a:rPr>
              <a:t>trust</a:t>
            </a:r>
            <a:r>
              <a:rPr lang="en-AU" altLang="en-US" sz="2400" dirty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How do I know </a:t>
            </a:r>
            <a:r>
              <a:rPr lang="en-AU" altLang="en-US" sz="2400" dirty="0">
                <a:solidFill>
                  <a:schemeClr val="accent1"/>
                </a:solidFill>
              </a:rPr>
              <a:t>my</a:t>
            </a:r>
            <a:r>
              <a:rPr lang="en-AU" altLang="en-US" sz="2400" dirty="0">
                <a:solidFill>
                  <a:schemeClr val="bg1"/>
                </a:solidFill>
              </a:rPr>
              <a:t> </a:t>
            </a:r>
            <a:r>
              <a:rPr lang="en-AU" altLang="en-US" sz="2400" dirty="0">
                <a:solidFill>
                  <a:schemeClr val="accent1"/>
                </a:solidFill>
              </a:rPr>
              <a:t>business</a:t>
            </a:r>
            <a:r>
              <a:rPr lang="en-AU" altLang="en-US" sz="2400" dirty="0">
                <a:solidFill>
                  <a:schemeClr val="bg1"/>
                </a:solidFill>
              </a:rPr>
              <a:t> </a:t>
            </a:r>
            <a:r>
              <a:rPr lang="en-AU" altLang="en-US" sz="2400" dirty="0">
                <a:solidFill>
                  <a:schemeClr val="accent1"/>
                </a:solidFill>
              </a:rPr>
              <a:t>partners</a:t>
            </a:r>
            <a:r>
              <a:rPr lang="en-AU" altLang="en-US" sz="2400" dirty="0">
                <a:solidFill>
                  <a:schemeClr val="bg1"/>
                </a:solidFill>
              </a:rPr>
              <a:t> are doing the right thing?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1F89E2-379E-443A-B458-370D7DC17F51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3F531-68C1-47A9-9A99-E32B47E2452C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65BCC-64EA-4114-991D-A4DEFFDE0040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5266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The </a:t>
            </a:r>
            <a:r>
              <a:rPr lang="en-AU" sz="4400" b="1" dirty="0">
                <a:solidFill>
                  <a:schemeClr val="accent1"/>
                </a:solidFill>
              </a:rPr>
              <a:t>Diamond </a:t>
            </a:r>
            <a:r>
              <a:rPr lang="en-AU" sz="4400" b="1" dirty="0">
                <a:solidFill>
                  <a:schemeClr val="accent4"/>
                </a:solidFill>
              </a:rPr>
              <a:t>story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1F89E2-379E-443A-B458-370D7DC17F51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3F531-68C1-47A9-9A99-E32B47E2452C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65BCC-64EA-4114-991D-A4DEFFDE0040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3" name="IBM Think Academy- Blockchain, How it works - YouTube">
            <a:hlinkClick r:id="" action="ppaction://media"/>
            <a:extLst>
              <a:ext uri="{FF2B5EF4-FFF2-40B4-BE49-F238E27FC236}">
                <a16:creationId xmlns:a16="http://schemas.microsoft.com/office/drawing/2014/main" id="{FCE8FCD0-6A62-4A24-BC96-B5958D5BB9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198" y="1036864"/>
            <a:ext cx="8316686" cy="4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5646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History of </a:t>
            </a:r>
            <a:r>
              <a:rPr lang="en-AU" sz="4400" b="1" dirty="0" err="1">
                <a:solidFill>
                  <a:schemeClr val="accent4"/>
                </a:solidFill>
              </a:rPr>
              <a:t>blockchain</a:t>
            </a:r>
            <a:endParaRPr lang="en-AU" sz="4400" b="1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1446" y="1085187"/>
            <a:ext cx="11430554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Cryptographically secured chain of blocks was described in 1991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The first </a:t>
            </a:r>
            <a:r>
              <a:rPr lang="en-AU" altLang="en-US" sz="2400" b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</a:rPr>
              <a:t> was conceptualised in 2008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Implemented in 2009 as a core component of the digital currency </a:t>
            </a:r>
            <a:r>
              <a:rPr lang="en-AU" altLang="en-US" sz="2400" b="1" dirty="0">
                <a:solidFill>
                  <a:schemeClr val="accent3"/>
                </a:solidFill>
              </a:rPr>
              <a:t>Bitcoin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Designed by </a:t>
            </a:r>
            <a:r>
              <a:rPr lang="en-AU" altLang="en-US" sz="2400" dirty="0">
                <a:solidFill>
                  <a:schemeClr val="accent1"/>
                </a:solidFill>
              </a:rPr>
              <a:t>Satoshi </a:t>
            </a:r>
            <a:r>
              <a:rPr lang="en-AU" altLang="en-US" sz="2400" dirty="0" err="1">
                <a:solidFill>
                  <a:schemeClr val="accent1"/>
                </a:solidFill>
              </a:rPr>
              <a:t>Nakamoto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By 2014, </a:t>
            </a:r>
            <a:r>
              <a:rPr lang="en-AU" altLang="en-US" sz="2400" dirty="0" err="1">
                <a:solidFill>
                  <a:schemeClr val="accent1"/>
                </a:solidFill>
              </a:rPr>
              <a:t>Ethereum</a:t>
            </a:r>
            <a:r>
              <a:rPr lang="en-AU" altLang="en-US" sz="2400" dirty="0">
                <a:solidFill>
                  <a:schemeClr val="bg1"/>
                </a:solidFill>
              </a:rPr>
              <a:t> introduced </a:t>
            </a:r>
            <a:r>
              <a:rPr lang="en-AU" altLang="en-US" sz="2400" dirty="0">
                <a:solidFill>
                  <a:schemeClr val="accent1"/>
                </a:solidFill>
              </a:rPr>
              <a:t>Smart Contract</a:t>
            </a:r>
            <a:r>
              <a:rPr lang="en-AU" altLang="en-US" sz="2400" dirty="0">
                <a:solidFill>
                  <a:schemeClr val="bg1"/>
                </a:solidFill>
              </a:rPr>
              <a:t>: </a:t>
            </a:r>
            <a:r>
              <a:rPr lang="en-AU" altLang="en-US" sz="2400" b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</a:rPr>
              <a:t>-based programmes that can be partially or fully executed or enforced without human interaction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Yet, many </a:t>
            </a:r>
            <a:r>
              <a:rPr lang="en-AU" altLang="en-US" sz="2400" dirty="0">
                <a:solidFill>
                  <a:schemeClr val="accent1"/>
                </a:solidFill>
              </a:rPr>
              <a:t>challenges</a:t>
            </a:r>
            <a:r>
              <a:rPr lang="en-AU" altLang="en-US" sz="2400" dirty="0">
                <a:solidFill>
                  <a:schemeClr val="bg1"/>
                </a:solidFill>
              </a:rPr>
              <a:t> are yet to be overcome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Legal, governance, technical, performance, tooling</a:t>
            </a:r>
          </a:p>
          <a:p>
            <a:pPr>
              <a:spcBef>
                <a:spcPts val="600"/>
              </a:spcBef>
            </a:pPr>
            <a:endParaRPr lang="en-AU" altLang="en-US" sz="2400" dirty="0">
              <a:solidFill>
                <a:srgbClr val="FFFF00"/>
              </a:solidFill>
            </a:endParaRPr>
          </a:p>
          <a:p>
            <a:pPr algn="ctr">
              <a:spcBef>
                <a:spcPts val="600"/>
              </a:spcBef>
              <a:buFontTx/>
              <a:buNone/>
            </a:pPr>
            <a:r>
              <a:rPr lang="en-AU" altLang="en-US" sz="2400" b="1" i="1" dirty="0">
                <a:solidFill>
                  <a:schemeClr val="bg1"/>
                </a:solidFill>
              </a:rPr>
              <a:t>“</a:t>
            </a:r>
            <a:r>
              <a:rPr lang="en-AU" altLang="en-US" sz="2400" b="1" i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b="1" i="1" dirty="0">
                <a:solidFill>
                  <a:schemeClr val="bg1"/>
                </a:solidFill>
              </a:rPr>
              <a:t> is to Business what the Internet was to Communication”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AU" altLang="en-US" sz="2400" b="1" i="1" dirty="0">
                <a:solidFill>
                  <a:schemeClr val="bg1"/>
                </a:solidFill>
              </a:rPr>
              <a:t>“</a:t>
            </a:r>
            <a:r>
              <a:rPr lang="en-AU" altLang="en-US" sz="2400" b="1" i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b="1" i="1" dirty="0">
                <a:solidFill>
                  <a:schemeClr val="bg1"/>
                </a:solidFill>
              </a:rPr>
              <a:t> is the court of law of the Internet”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79" y="402389"/>
            <a:ext cx="1363507" cy="10221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D50073-45B9-4269-9DD6-5D8C03F5A95A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F7BDC-D30A-485A-BD4F-1F39D32B22CC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108D5-7A28-4936-90C2-233DA7D092A9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6428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The </a:t>
            </a:r>
            <a:r>
              <a:rPr lang="en-AU" sz="4400" b="1" dirty="0" err="1">
                <a:solidFill>
                  <a:schemeClr val="accent4"/>
                </a:solidFill>
              </a:rPr>
              <a:t>blockchain</a:t>
            </a:r>
            <a:r>
              <a:rPr lang="en-AU" sz="4400" b="1" dirty="0">
                <a:solidFill>
                  <a:schemeClr val="accent4"/>
                </a:solidFill>
              </a:rPr>
              <a:t> </a:t>
            </a:r>
            <a:r>
              <a:rPr lang="en-AU" sz="4400" dirty="0">
                <a:solidFill>
                  <a:schemeClr val="bg1"/>
                </a:solidFill>
              </a:rPr>
              <a:t>promise</a:t>
            </a:r>
            <a:endParaRPr lang="en-AU" sz="4400" b="1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1446" y="1085187"/>
            <a:ext cx="1143055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b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</a:rPr>
              <a:t> concepts: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Cryptography </a:t>
            </a:r>
            <a:r>
              <a:rPr lang="en-AU" altLang="en-US" sz="2400" dirty="0">
                <a:solidFill>
                  <a:schemeClr val="bg1"/>
                </a:solidFill>
              </a:rPr>
              <a:t>- Secure communication in the presence of adversaries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Distributed </a:t>
            </a:r>
            <a:r>
              <a:rPr lang="en-AU" altLang="en-US" sz="2400" dirty="0">
                <a:solidFill>
                  <a:schemeClr val="bg1"/>
                </a:solidFill>
              </a:rPr>
              <a:t>ledger</a:t>
            </a:r>
            <a:r>
              <a:rPr lang="en-AU" altLang="en-US" sz="2400" dirty="0">
                <a:solidFill>
                  <a:schemeClr val="accent1"/>
                </a:solidFill>
              </a:rPr>
              <a:t> </a:t>
            </a:r>
            <a:r>
              <a:rPr lang="en-AU" altLang="en-US" sz="2400" dirty="0">
                <a:solidFill>
                  <a:schemeClr val="bg1"/>
                </a:solidFill>
              </a:rPr>
              <a:t>– Every node has a complete copy of the entire ledger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Peer to peer </a:t>
            </a:r>
            <a:r>
              <a:rPr lang="en-AU" altLang="en-US" sz="2400" dirty="0">
                <a:solidFill>
                  <a:schemeClr val="bg1"/>
                </a:solidFill>
              </a:rPr>
              <a:t>network – no central point of failure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Tamper-proof</a:t>
            </a:r>
            <a:r>
              <a:rPr lang="en-AU" altLang="en-US" sz="2400" dirty="0">
                <a:solidFill>
                  <a:schemeClr val="bg1"/>
                </a:solidFill>
              </a:rPr>
              <a:t> storage – Chain of blocks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Permissioned</a:t>
            </a:r>
            <a:r>
              <a:rPr lang="en-AU" altLang="en-US" sz="2400" dirty="0">
                <a:solidFill>
                  <a:schemeClr val="bg1"/>
                </a:solidFill>
              </a:rPr>
              <a:t> access – Controls who can do and see what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b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</a:rPr>
              <a:t> promises: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Immutable </a:t>
            </a:r>
            <a:r>
              <a:rPr lang="en-AU" altLang="en-US" sz="2400" dirty="0">
                <a:solidFill>
                  <a:schemeClr val="bg1"/>
                </a:solidFill>
              </a:rPr>
              <a:t>ledger – high quality data and process integrity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Consensus</a:t>
            </a:r>
            <a:r>
              <a:rPr lang="en-AU" altLang="en-US" sz="2400" dirty="0">
                <a:solidFill>
                  <a:schemeClr val="bg1"/>
                </a:solidFill>
              </a:rPr>
              <a:t> driven approach – a majority of nodes must agree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Trust-less</a:t>
            </a:r>
            <a:r>
              <a:rPr lang="en-AU" altLang="en-US" sz="2400" dirty="0">
                <a:solidFill>
                  <a:schemeClr val="bg1"/>
                </a:solidFill>
              </a:rPr>
              <a:t> consortium – </a:t>
            </a:r>
            <a:r>
              <a:rPr lang="en-AU" altLang="en-US" sz="2400" dirty="0">
                <a:solidFill>
                  <a:schemeClr val="accent1"/>
                </a:solidFill>
              </a:rPr>
              <a:t>Trusted</a:t>
            </a:r>
            <a:r>
              <a:rPr lang="en-AU" altLang="en-US" sz="2400" dirty="0">
                <a:solidFill>
                  <a:schemeClr val="bg1"/>
                </a:solidFill>
              </a:rPr>
              <a:t> technology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accent1"/>
                </a:solidFill>
              </a:rPr>
              <a:t>Ecosystem</a:t>
            </a:r>
            <a:r>
              <a:rPr lang="en-AU" altLang="en-US" sz="2400" dirty="0">
                <a:solidFill>
                  <a:schemeClr val="bg1"/>
                </a:solidFill>
              </a:rPr>
              <a:t> simplification – Faster &amp; cheaper transactions with no 3</a:t>
            </a:r>
            <a:r>
              <a:rPr lang="en-AU" altLang="en-US" sz="2400" baseline="30000" dirty="0">
                <a:solidFill>
                  <a:schemeClr val="bg1"/>
                </a:solidFill>
              </a:rPr>
              <a:t>rd</a:t>
            </a:r>
            <a:r>
              <a:rPr lang="en-AU" altLang="en-US" sz="2400" dirty="0">
                <a:solidFill>
                  <a:schemeClr val="bg1"/>
                </a:solidFill>
              </a:rPr>
              <a:t> party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C038F0-7C87-4CFB-9E26-38A25B6B710B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D191C5-0674-4590-9DAE-6A9175A14960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EBF27-1FCD-4CB1-A74D-87E79B68AC67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4357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 err="1">
                <a:solidFill>
                  <a:schemeClr val="accent4"/>
                </a:solidFill>
              </a:rPr>
              <a:t>Blockchain</a:t>
            </a:r>
            <a:r>
              <a:rPr lang="en-AU" sz="4400" b="1" dirty="0">
                <a:solidFill>
                  <a:schemeClr val="accent4"/>
                </a:solidFill>
              </a:rPr>
              <a:t> </a:t>
            </a:r>
            <a:r>
              <a:rPr lang="en-AU" sz="4400" dirty="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0E1B6D-758F-42F8-85EC-046C4FCBF0DD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83FB2-AC8C-4D6D-BD0D-45448B62A5E7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D176A-16C4-4973-A665-A58A6F4A6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25" y="1077144"/>
            <a:ext cx="10022114" cy="4703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B929C9-670D-4541-89C9-0EF3C64EFF23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53319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Common </a:t>
            </a:r>
            <a:r>
              <a:rPr lang="en-AU" sz="4400" b="1" dirty="0">
                <a:solidFill>
                  <a:schemeClr val="accent4"/>
                </a:solidFill>
              </a:rPr>
              <a:t>use cases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1446" y="1085187"/>
            <a:ext cx="1143055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b="1" dirty="0" err="1">
                <a:solidFill>
                  <a:schemeClr val="accent4"/>
                </a:solidFill>
              </a:rPr>
              <a:t>Blockchain</a:t>
            </a:r>
            <a:r>
              <a:rPr lang="en-AU" altLang="en-US" sz="2400" dirty="0">
                <a:solidFill>
                  <a:schemeClr val="bg1"/>
                </a:solidFill>
              </a:rPr>
              <a:t> is a </a:t>
            </a:r>
            <a:r>
              <a:rPr lang="en-AU" altLang="en-US" sz="2400" dirty="0">
                <a:solidFill>
                  <a:schemeClr val="accent1"/>
                </a:solidFill>
              </a:rPr>
              <a:t>Distributed Ledger Technology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It’s all about </a:t>
            </a:r>
            <a:r>
              <a:rPr lang="en-AU" altLang="en-US" sz="2400" b="1" dirty="0">
                <a:solidFill>
                  <a:schemeClr val="accent1"/>
                </a:solidFill>
              </a:rPr>
              <a:t>transactions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Supply chain and contract management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Voting – the “</a:t>
            </a:r>
            <a:r>
              <a:rPr lang="en-AU" altLang="en-US" sz="2400" dirty="0">
                <a:solidFill>
                  <a:schemeClr val="accent1"/>
                </a:solidFill>
              </a:rPr>
              <a:t>double spend</a:t>
            </a:r>
            <a:r>
              <a:rPr lang="en-AU" altLang="en-US" sz="2400" dirty="0">
                <a:solidFill>
                  <a:schemeClr val="bg1"/>
                </a:solidFill>
              </a:rPr>
              <a:t>” problem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Identity management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Confidential patient records – Official documents – Public identity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Alternative currencies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A growing list of digital / crypto </a:t>
            </a:r>
            <a:r>
              <a:rPr lang="en-AU" altLang="en-US" sz="2400" dirty="0">
                <a:solidFill>
                  <a:schemeClr val="accent1"/>
                </a:solidFill>
              </a:rPr>
              <a:t>currencies</a:t>
            </a:r>
            <a:r>
              <a:rPr lang="en-AU" altLang="en-US" sz="2400" dirty="0">
                <a:solidFill>
                  <a:schemeClr val="bg1"/>
                </a:solidFill>
              </a:rPr>
              <a:t> already available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 err="1">
                <a:solidFill>
                  <a:schemeClr val="accent1"/>
                </a:solidFill>
              </a:rPr>
              <a:t>IoT</a:t>
            </a:r>
            <a:r>
              <a:rPr lang="en-AU" altLang="en-US" sz="2400" dirty="0">
                <a:solidFill>
                  <a:schemeClr val="bg1"/>
                </a:solidFill>
              </a:rPr>
              <a:t> for automatic trigger to </a:t>
            </a:r>
            <a:r>
              <a:rPr lang="en-AU" altLang="en-US" sz="2400" dirty="0">
                <a:solidFill>
                  <a:schemeClr val="accent1"/>
                </a:solidFill>
              </a:rPr>
              <a:t>smart contracts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alt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2400" dirty="0">
                <a:solidFill>
                  <a:schemeClr val="bg1"/>
                </a:solidFill>
              </a:rPr>
              <a:t>The</a:t>
            </a:r>
            <a:r>
              <a:rPr lang="en-AU" altLang="en-US" sz="2400" dirty="0">
                <a:solidFill>
                  <a:schemeClr val="accent1"/>
                </a:solidFill>
              </a:rPr>
              <a:t> </a:t>
            </a:r>
            <a:r>
              <a:rPr lang="en-AU" altLang="en-US" sz="2400" b="1" dirty="0">
                <a:solidFill>
                  <a:schemeClr val="accent3"/>
                </a:solidFill>
              </a:rPr>
              <a:t>ICO phenomenon </a:t>
            </a:r>
            <a:r>
              <a:rPr lang="en-AU" altLang="en-US" sz="2400" dirty="0">
                <a:solidFill>
                  <a:schemeClr val="bg1"/>
                </a:solidFill>
              </a:rPr>
              <a:t>for simplified funding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34E274-AD33-4AED-9388-5B3C2B8DB01A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B2BE2-009B-4F31-921F-AA7B5381B53E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29C3F-005C-4E0A-A466-6FAF624D8F72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3542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accent4"/>
                </a:solidFill>
              </a:rPr>
              <a:t>Opportunities</a:t>
            </a:r>
            <a:endParaRPr lang="en-AU" sz="4400" b="1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1446" y="874655"/>
            <a:ext cx="62097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400" b="1" dirty="0">
                <a:solidFill>
                  <a:schemeClr val="bg1"/>
                </a:solidFill>
              </a:rPr>
              <a:t>When should you to consider </a:t>
            </a:r>
            <a:r>
              <a:rPr lang="en-AU" sz="2400" b="1" dirty="0" err="1">
                <a:solidFill>
                  <a:schemeClr val="accent4"/>
                </a:solidFill>
              </a:rPr>
              <a:t>blockchain</a:t>
            </a:r>
            <a:r>
              <a:rPr lang="en-AU" sz="2400" b="1" dirty="0">
                <a:solidFill>
                  <a:schemeClr val="bg1"/>
                </a:solidFill>
              </a:rPr>
              <a:t>? </a:t>
            </a:r>
            <a:r>
              <a:rPr lang="en-AU" sz="2400" dirty="0">
                <a:solidFill>
                  <a:schemeClr val="bg1"/>
                </a:solidFill>
              </a:rPr>
              <a:t>When…</a:t>
            </a:r>
          </a:p>
          <a:p>
            <a:pPr>
              <a:defRPr/>
            </a:pPr>
            <a:endParaRPr lang="en-AU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schemeClr val="bg1"/>
                </a:solidFill>
              </a:rPr>
              <a:t>You do not </a:t>
            </a:r>
            <a:r>
              <a:rPr lang="en-AU" sz="2400" dirty="0">
                <a:solidFill>
                  <a:schemeClr val="accent1"/>
                </a:solidFill>
              </a:rPr>
              <a:t>trust </a:t>
            </a:r>
            <a:r>
              <a:rPr lang="en-AU" sz="2400" dirty="0">
                <a:solidFill>
                  <a:schemeClr val="bg1"/>
                </a:solidFill>
              </a:rPr>
              <a:t>other parties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AU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schemeClr val="bg1"/>
                </a:solidFill>
              </a:rPr>
              <a:t>Transaction </a:t>
            </a:r>
            <a:r>
              <a:rPr lang="en-AU" sz="2400" dirty="0">
                <a:solidFill>
                  <a:schemeClr val="accent1"/>
                </a:solidFill>
              </a:rPr>
              <a:t>costs</a:t>
            </a:r>
            <a:r>
              <a:rPr lang="en-AU" sz="2400" dirty="0">
                <a:solidFill>
                  <a:schemeClr val="bg1"/>
                </a:solidFill>
              </a:rPr>
              <a:t> are too high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AU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schemeClr val="bg1"/>
                </a:solidFill>
              </a:rPr>
              <a:t>You want to </a:t>
            </a:r>
            <a:r>
              <a:rPr lang="en-AU" sz="2400" dirty="0">
                <a:solidFill>
                  <a:schemeClr val="accent1"/>
                </a:solidFill>
              </a:rPr>
              <a:t>exchange digital assets / digital value tokens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AU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schemeClr val="bg1"/>
                </a:solidFill>
              </a:rPr>
              <a:t>You need to control and protect your </a:t>
            </a:r>
            <a:r>
              <a:rPr lang="en-AU" sz="2400" dirty="0">
                <a:solidFill>
                  <a:schemeClr val="accent1"/>
                </a:solidFill>
              </a:rPr>
              <a:t>identity / intellectual property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AU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schemeClr val="bg1"/>
                </a:solidFill>
              </a:rPr>
              <a:t>You need governance through </a:t>
            </a:r>
            <a:r>
              <a:rPr lang="en-AU" sz="2400" dirty="0">
                <a:solidFill>
                  <a:schemeClr val="accent1"/>
                </a:solidFill>
              </a:rPr>
              <a:t>consensus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44507E-11EC-40B5-830E-F4AE9E564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59" y="984998"/>
            <a:ext cx="5551274" cy="28446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0F3222A-594E-40E9-8FB1-E0FFA8406DC3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0F2C1-62FC-4A47-9734-E55243BFB257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0A66B-0D70-4F12-8552-898ACAF064D3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2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NOVA\Zetta 1\Marketing\Document Templates\V02\covers\z1 document cover - core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4006"/>
          <a:stretch/>
        </p:blipFill>
        <p:spPr bwMode="auto">
          <a:xfrm>
            <a:off x="0" y="-113590"/>
            <a:ext cx="12192000" cy="6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-113589"/>
            <a:ext cx="12192000" cy="634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1850" y="6223503"/>
            <a:ext cx="11548464" cy="616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1446" y="69702"/>
            <a:ext cx="6710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Recommended</a:t>
            </a:r>
            <a:r>
              <a:rPr lang="en-AU" sz="4400" dirty="0">
                <a:solidFill>
                  <a:schemeClr val="accent4"/>
                </a:solidFill>
              </a:rPr>
              <a:t> </a:t>
            </a:r>
            <a:r>
              <a:rPr lang="en-AU" sz="4400" b="1" dirty="0">
                <a:solidFill>
                  <a:schemeClr val="accent4"/>
                </a:solidFill>
              </a:rPr>
              <a:t>approach</a:t>
            </a:r>
          </a:p>
        </p:txBody>
      </p:sp>
      <p:sp>
        <p:nvSpPr>
          <p:cNvPr id="17" name="Freeform 16"/>
          <p:cNvSpPr/>
          <p:nvPr/>
        </p:nvSpPr>
        <p:spPr>
          <a:xfrm>
            <a:off x="809036" y="2212452"/>
            <a:ext cx="3353675" cy="1044416"/>
          </a:xfrm>
          <a:custGeom>
            <a:avLst/>
            <a:gdLst>
              <a:gd name="connsiteX0" fmla="*/ 0 w 2611040"/>
              <a:gd name="connsiteY0" fmla="*/ 0 h 1044416"/>
              <a:gd name="connsiteX1" fmla="*/ 2088832 w 2611040"/>
              <a:gd name="connsiteY1" fmla="*/ 0 h 1044416"/>
              <a:gd name="connsiteX2" fmla="*/ 2611040 w 2611040"/>
              <a:gd name="connsiteY2" fmla="*/ 522208 h 1044416"/>
              <a:gd name="connsiteX3" fmla="*/ 2088832 w 2611040"/>
              <a:gd name="connsiteY3" fmla="*/ 1044416 h 1044416"/>
              <a:gd name="connsiteX4" fmla="*/ 0 w 2611040"/>
              <a:gd name="connsiteY4" fmla="*/ 1044416 h 1044416"/>
              <a:gd name="connsiteX5" fmla="*/ 522208 w 2611040"/>
              <a:gd name="connsiteY5" fmla="*/ 522208 h 1044416"/>
              <a:gd name="connsiteX6" fmla="*/ 0 w 2611040"/>
              <a:gd name="connsiteY6" fmla="*/ 0 h 104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1040" h="1044416">
                <a:moveTo>
                  <a:pt x="0" y="0"/>
                </a:moveTo>
                <a:lnTo>
                  <a:pt x="2088832" y="0"/>
                </a:lnTo>
                <a:lnTo>
                  <a:pt x="2611040" y="522208"/>
                </a:lnTo>
                <a:lnTo>
                  <a:pt x="2088832" y="1044416"/>
                </a:lnTo>
                <a:lnTo>
                  <a:pt x="0" y="1044416"/>
                </a:lnTo>
                <a:lnTo>
                  <a:pt x="522208" y="52220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37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6216" tIns="21336" rIns="543544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 Tiger Team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62711" y="2204410"/>
            <a:ext cx="3608322" cy="1044416"/>
          </a:xfrm>
          <a:custGeom>
            <a:avLst/>
            <a:gdLst>
              <a:gd name="connsiteX0" fmla="*/ 0 w 2611040"/>
              <a:gd name="connsiteY0" fmla="*/ 0 h 1044416"/>
              <a:gd name="connsiteX1" fmla="*/ 2088832 w 2611040"/>
              <a:gd name="connsiteY1" fmla="*/ 0 h 1044416"/>
              <a:gd name="connsiteX2" fmla="*/ 2611040 w 2611040"/>
              <a:gd name="connsiteY2" fmla="*/ 522208 h 1044416"/>
              <a:gd name="connsiteX3" fmla="*/ 2088832 w 2611040"/>
              <a:gd name="connsiteY3" fmla="*/ 1044416 h 1044416"/>
              <a:gd name="connsiteX4" fmla="*/ 0 w 2611040"/>
              <a:gd name="connsiteY4" fmla="*/ 1044416 h 1044416"/>
              <a:gd name="connsiteX5" fmla="*/ 522208 w 2611040"/>
              <a:gd name="connsiteY5" fmla="*/ 522208 h 1044416"/>
              <a:gd name="connsiteX6" fmla="*/ 0 w 2611040"/>
              <a:gd name="connsiteY6" fmla="*/ 0 h 104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1040" h="1044416">
                <a:moveTo>
                  <a:pt x="0" y="0"/>
                </a:moveTo>
                <a:lnTo>
                  <a:pt x="2088832" y="0"/>
                </a:lnTo>
                <a:lnTo>
                  <a:pt x="2611040" y="522208"/>
                </a:lnTo>
                <a:lnTo>
                  <a:pt x="2088832" y="1044416"/>
                </a:lnTo>
                <a:lnTo>
                  <a:pt x="0" y="1044416"/>
                </a:lnTo>
                <a:lnTo>
                  <a:pt x="522208" y="52220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37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6216" tIns="21336" rIns="543544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</a:t>
            </a:r>
            <a:r>
              <a:rPr lang="en-US" sz="1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</a:t>
            </a: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516386" y="2200341"/>
            <a:ext cx="4514547" cy="1044416"/>
          </a:xfrm>
          <a:custGeom>
            <a:avLst/>
            <a:gdLst>
              <a:gd name="connsiteX0" fmla="*/ 0 w 2611040"/>
              <a:gd name="connsiteY0" fmla="*/ 0 h 1044416"/>
              <a:gd name="connsiteX1" fmla="*/ 2088832 w 2611040"/>
              <a:gd name="connsiteY1" fmla="*/ 0 h 1044416"/>
              <a:gd name="connsiteX2" fmla="*/ 2611040 w 2611040"/>
              <a:gd name="connsiteY2" fmla="*/ 522208 h 1044416"/>
              <a:gd name="connsiteX3" fmla="*/ 2088832 w 2611040"/>
              <a:gd name="connsiteY3" fmla="*/ 1044416 h 1044416"/>
              <a:gd name="connsiteX4" fmla="*/ 0 w 2611040"/>
              <a:gd name="connsiteY4" fmla="*/ 1044416 h 1044416"/>
              <a:gd name="connsiteX5" fmla="*/ 522208 w 2611040"/>
              <a:gd name="connsiteY5" fmla="*/ 522208 h 1044416"/>
              <a:gd name="connsiteX6" fmla="*/ 0 w 2611040"/>
              <a:gd name="connsiteY6" fmla="*/ 0 h 104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1040" h="1044416">
                <a:moveTo>
                  <a:pt x="0" y="0"/>
                </a:moveTo>
                <a:lnTo>
                  <a:pt x="2088832" y="0"/>
                </a:lnTo>
                <a:lnTo>
                  <a:pt x="2611040" y="522208"/>
                </a:lnTo>
                <a:lnTo>
                  <a:pt x="2088832" y="1044416"/>
                </a:lnTo>
                <a:lnTo>
                  <a:pt x="0" y="1044416"/>
                </a:lnTo>
                <a:lnTo>
                  <a:pt x="522208" y="52220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dash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6216" tIns="21336" rIns="543544" bIns="2133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1600" b="1" i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Industrialisation of the </a:t>
            </a:r>
            <a:r>
              <a:rPr lang="en-AU" sz="1600" b="1" i="0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</a:t>
            </a: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935912987"/>
              </p:ext>
            </p:extLst>
          </p:nvPr>
        </p:nvGraphicFramePr>
        <p:xfrm>
          <a:off x="809036" y="3499334"/>
          <a:ext cx="11221897" cy="52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219749" y="5152885"/>
            <a:ext cx="972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Team </a:t>
            </a:r>
            <a:r>
              <a:rPr lang="en-US" sz="2000" dirty="0">
                <a:solidFill>
                  <a:schemeClr val="bg1"/>
                </a:solidFill>
              </a:rPr>
              <a:t>of </a:t>
            </a:r>
            <a:r>
              <a:rPr lang="en-US" sz="2000" b="1" dirty="0">
                <a:solidFill>
                  <a:schemeClr val="accent4"/>
                </a:solidFill>
              </a:rPr>
              <a:t>blockchain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specialists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(Strategy, Technology, Governance &amp; Legal)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037" y="1022434"/>
            <a:ext cx="360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accent1"/>
                </a:solidFill>
              </a:rPr>
              <a:t>F.I.T.S.</a:t>
            </a:r>
            <a:r>
              <a:rPr lang="en-US" dirty="0">
                <a:solidFill>
                  <a:schemeClr val="bg1"/>
                </a:solidFill>
              </a:rPr>
              <a:t> model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: Business case  and high level strategy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67405" y="1022434"/>
            <a:ext cx="331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Build the </a:t>
            </a:r>
            <a:r>
              <a:rPr lang="en-US" dirty="0" err="1">
                <a:solidFill>
                  <a:schemeClr val="bg1"/>
                </a:solidFill>
              </a:rPr>
              <a:t>PoC</a:t>
            </a:r>
            <a:r>
              <a:rPr lang="en-US" dirty="0">
                <a:solidFill>
                  <a:schemeClr val="bg1"/>
                </a:solidFill>
              </a:rPr>
              <a:t> and evaluate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PoC</a:t>
            </a:r>
            <a:r>
              <a:rPr lang="en-US" dirty="0">
                <a:solidFill>
                  <a:schemeClr val="bg1"/>
                </a:solidFill>
              </a:rPr>
              <a:t> outcomes and detailed strategy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71033" y="1022434"/>
            <a:ext cx="4259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Fine tune the </a:t>
            </a:r>
            <a:r>
              <a:rPr lang="en-US" dirty="0" err="1">
                <a:solidFill>
                  <a:schemeClr val="bg1"/>
                </a:solidFill>
              </a:rPr>
              <a:t>PoC</a:t>
            </a:r>
            <a:r>
              <a:rPr lang="en-US" dirty="0">
                <a:solidFill>
                  <a:schemeClr val="bg1"/>
                </a:solidFill>
              </a:rPr>
              <a:t> and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: Go 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965274" y="4364798"/>
            <a:ext cx="600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 your </a:t>
            </a:r>
            <a:r>
              <a:rPr lang="en-US" b="1" dirty="0">
                <a:solidFill>
                  <a:schemeClr val="accent4"/>
                </a:solidFill>
              </a:rPr>
              <a:t>blockchain</a:t>
            </a:r>
            <a:r>
              <a:rPr lang="en-US" dirty="0">
                <a:solidFill>
                  <a:schemeClr val="bg1"/>
                </a:solidFill>
              </a:rPr>
              <a:t> strategy for the next 2/3 years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AFB9B9-2C66-482B-8B98-F70E7D2473BD}"/>
              </a:ext>
            </a:extLst>
          </p:cNvPr>
          <p:cNvSpPr/>
          <p:nvPr/>
        </p:nvSpPr>
        <p:spPr>
          <a:xfrm>
            <a:off x="0" y="-113591"/>
            <a:ext cx="651850" cy="6971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EDC022-4BBA-417D-AF93-2A00B3C42720}"/>
              </a:ext>
            </a:extLst>
          </p:cNvPr>
          <p:cNvSpPr txBox="1"/>
          <p:nvPr/>
        </p:nvSpPr>
        <p:spPr>
          <a:xfrm>
            <a:off x="9971314" y="6420648"/>
            <a:ext cx="19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#</a:t>
            </a:r>
            <a:r>
              <a:rPr lang="en-AU" sz="1600" dirty="0" err="1">
                <a:solidFill>
                  <a:schemeClr val="bg1"/>
                </a:solidFill>
              </a:rPr>
              <a:t>ChainedByDesign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41B011-A506-4EE1-9FC9-467E06D8DEDF}"/>
              </a:ext>
            </a:extLst>
          </p:cNvPr>
          <p:cNvSpPr txBox="1"/>
          <p:nvPr/>
        </p:nvSpPr>
        <p:spPr>
          <a:xfrm>
            <a:off x="774179" y="6414441"/>
            <a:ext cx="346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christophe@chainedbydesign.digital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Z1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A8E0"/>
      </a:accent1>
      <a:accent2>
        <a:srgbClr val="1A6EA8"/>
      </a:accent2>
      <a:accent3>
        <a:srgbClr val="FF3232"/>
      </a:accent3>
      <a:accent4>
        <a:srgbClr val="FF9800"/>
      </a:accent4>
      <a:accent5>
        <a:srgbClr val="00CB98"/>
      </a:accent5>
      <a:accent6>
        <a:srgbClr val="FF3298"/>
      </a:accent6>
      <a:hlink>
        <a:srgbClr val="0563C1"/>
      </a:hlink>
      <a:folHlink>
        <a:srgbClr val="954F72"/>
      </a:folHlink>
    </a:clrScheme>
    <a:fontScheme name="Mav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ed_x0020_to_x0020_AV2_x002e_0_x0020_section_x003a_ xmlns="d8674147-e8af-4034-82dd-804d112a4de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2D68DE8FBC6F4A8CA0B11025CE963C" ma:contentTypeVersion="7" ma:contentTypeDescription="Create a new document." ma:contentTypeScope="" ma:versionID="6aeb35e408768f671141a946124de06e">
  <xsd:schema xmlns:xsd="http://www.w3.org/2001/XMLSchema" xmlns:xs="http://www.w3.org/2001/XMLSchema" xmlns:p="http://schemas.microsoft.com/office/2006/metadata/properties" xmlns:ns2="17600751-708c-458d-a83a-64aa11c3ef14" xmlns:ns3="d8674147-e8af-4034-82dd-804d112a4dec" targetNamespace="http://schemas.microsoft.com/office/2006/metadata/properties" ma:root="true" ma:fieldsID="32d29d053466f0f499d616530fd9451a" ns2:_="" ns3:_="">
    <xsd:import namespace="17600751-708c-458d-a83a-64aa11c3ef14"/>
    <xsd:import namespace="d8674147-e8af-4034-82dd-804d112a4de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igrated_x0020_to_x0020_AV2_x002e_0_x0020_section_x003a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00751-708c-458d-a83a-64aa11c3ef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674147-e8af-4034-82dd-804d112a4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igrated_x0020_to_x0020_AV2_x002e_0_x0020_section_x003a_" ma:index="14" nillable="true" ma:displayName="Migrated to AV2.0 section:" ma:internalName="Migrated_x0020_to_x0020_AV2_x002e_0_x0020_section_x003a_">
      <xsd:simpleType>
        <xsd:restriction base="dms:Choice">
          <xsd:enumeration value="Delivery"/>
          <xsd:enumeration value="HR"/>
          <xsd:enumeration value="Management"/>
          <xsd:enumeration value="Operations"/>
          <xsd:enumeration value="Sales and Marketi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787AC4-7E1E-4260-B2AD-4B19E86ED3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26B631-D3FF-449C-81F4-F1118447E162}">
  <ds:schemaRefs>
    <ds:schemaRef ds:uri="http://schemas.microsoft.com/office/2006/documentManagement/types"/>
    <ds:schemaRef ds:uri="d8674147-e8af-4034-82dd-804d112a4dec"/>
    <ds:schemaRef ds:uri="http://purl.org/dc/elements/1.1/"/>
    <ds:schemaRef ds:uri="http://purl.org/dc/dcmitype/"/>
    <ds:schemaRef ds:uri="17600751-708c-458d-a83a-64aa11c3ef14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044290B-30DF-4108-A90F-46BBB3AD7F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600751-708c-458d-a83a-64aa11c3ef14"/>
    <ds:schemaRef ds:uri="d8674147-e8af-4034-82dd-804d112a4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755</Words>
  <Application>Microsoft Office PowerPoint</Application>
  <PresentationFormat>Widescreen</PresentationFormat>
  <Paragraphs>135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MS PGothic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introduction - Concepts and Opportunities</dc:title>
  <dc:creator>Christophe Demangeot</dc:creator>
  <cp:keywords>Blockchain; Distributed Ledger Technology;</cp:keywords>
  <cp:lastModifiedBy>Christophe Demangeot</cp:lastModifiedBy>
  <cp:revision>106</cp:revision>
  <dcterms:created xsi:type="dcterms:W3CDTF">2017-01-03T00:15:25Z</dcterms:created>
  <dcterms:modified xsi:type="dcterms:W3CDTF">2018-07-20T03:39:44Z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0x010100782D68DE8FBC6F4A8CA0B11025CE963C</vt:lpwstr>
  </property>
</Properties>
</file>